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0"/>
  </p:notesMasterIdLst>
  <p:handoutMasterIdLst>
    <p:handoutMasterId r:id="rId31"/>
  </p:handoutMasterIdLst>
  <p:sldIdLst>
    <p:sldId id="256" r:id="rId4"/>
    <p:sldId id="288" r:id="rId5"/>
    <p:sldId id="267" r:id="rId6"/>
    <p:sldId id="289" r:id="rId7"/>
    <p:sldId id="268" r:id="rId8"/>
    <p:sldId id="262" r:id="rId9"/>
    <p:sldId id="273" r:id="rId10"/>
    <p:sldId id="296" r:id="rId11"/>
    <p:sldId id="297" r:id="rId12"/>
    <p:sldId id="298" r:id="rId13"/>
    <p:sldId id="299" r:id="rId14"/>
    <p:sldId id="300" r:id="rId15"/>
    <p:sldId id="304" r:id="rId16"/>
    <p:sldId id="308" r:id="rId17"/>
    <p:sldId id="305" r:id="rId18"/>
    <p:sldId id="306" r:id="rId19"/>
    <p:sldId id="307" r:id="rId20"/>
    <p:sldId id="311" r:id="rId21"/>
    <p:sldId id="313" r:id="rId22"/>
    <p:sldId id="312" r:id="rId23"/>
    <p:sldId id="314" r:id="rId24"/>
    <p:sldId id="315" r:id="rId25"/>
    <p:sldId id="309" r:id="rId26"/>
    <p:sldId id="292" r:id="rId27"/>
    <p:sldId id="272" r:id="rId28"/>
    <p:sldId id="263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C771B"/>
    <a:srgbClr val="F9AA4C"/>
    <a:srgbClr val="2A8663"/>
    <a:srgbClr val="FE51C2"/>
    <a:srgbClr val="D33530"/>
    <a:srgbClr val="FF62BC"/>
    <a:srgbClr val="FFF500"/>
    <a:srgbClr val="E663E2"/>
    <a:srgbClr val="E6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476" autoAdjust="0"/>
  </p:normalViewPr>
  <p:slideViewPr>
    <p:cSldViewPr>
      <p:cViewPr varScale="1">
        <p:scale>
          <a:sx n="86" d="100"/>
          <a:sy n="86" d="100"/>
        </p:scale>
        <p:origin x="60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3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08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4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32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9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96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42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38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2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6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43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24127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  <p:sldLayoutId id="214748367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1928224"/>
            <a:ext cx="9144000" cy="2880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hr-HR" altLang="ko-KR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Program za poticanje razvoja poduzetničkih kompetencija mladih</a:t>
            </a:r>
            <a:endParaRPr lang="en-US" altLang="ko-KR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5486"/>
            <a:ext cx="3650815" cy="1776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388095"/>
            <a:ext cx="1029952" cy="514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711" y="2332449"/>
            <a:ext cx="527673" cy="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58804" y="1804414"/>
            <a:ext cx="4085196" cy="1309998"/>
          </a:xfrm>
        </p:spPr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Tribine i predavanja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109460" y="378611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tudeni 2018. </a:t>
              </a:r>
            </a:p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Zaklada Sveučilišta u Rijeci organizirala je u centru </a:t>
              </a: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RIHub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događaj na kojem su gosti bili mali riječki poduzetnici te iznosili svoja iskustva o uspjehu i neuspjehu.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(Ne)Uspjeh – moja priča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87740" y="3211301"/>
            <a:ext cx="3384376" cy="1815059"/>
            <a:chOff x="5087740" y="3211301"/>
            <a:chExt cx="3384376" cy="1815059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087740" y="3777071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Predavanje na temu ‘Pametnog grada’ u Poslovnom kutku GKR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7740" y="3211301"/>
              <a:ext cx="3384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>
                  <a:solidFill>
                    <a:schemeClr val="bg1"/>
                  </a:solidFill>
                </a:rPr>
                <a:t>m</a:t>
              </a:r>
              <a:r>
                <a:rPr lang="hr-HR" sz="1200" b="1" dirty="0" smtClean="0">
                  <a:solidFill>
                    <a:schemeClr val="bg1"/>
                  </a:solidFill>
                </a:rPr>
                <a:t>r. </a:t>
              </a:r>
              <a:r>
                <a:rPr lang="hr-HR" sz="1200" b="1" dirty="0" err="1" smtClean="0">
                  <a:solidFill>
                    <a:schemeClr val="bg1"/>
                  </a:solidFill>
                </a:rPr>
                <a:t>sc</a:t>
              </a:r>
              <a:r>
                <a:rPr lang="hr-HR" sz="1200" b="1" dirty="0" smtClean="0">
                  <a:solidFill>
                    <a:schemeClr val="bg1"/>
                  </a:solidFill>
                </a:rPr>
                <a:t>. Damir Medved: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Aktiviraj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</a:rPr>
                <a:t>se </a:t>
              </a:r>
              <a:r>
                <a:rPr lang="en-US" sz="1200" b="1" dirty="0" err="1">
                  <a:solidFill>
                    <a:schemeClr val="bg1"/>
                  </a:solidFill>
                </a:rPr>
                <a:t>kao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dio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pametnog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grada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– </a:t>
              </a:r>
              <a:endParaRPr lang="hr-HR" sz="1200" b="1" dirty="0" smtClean="0">
                <a:solidFill>
                  <a:schemeClr val="bg1"/>
                </a:solidFill>
              </a:endParaRP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budi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promjena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koja</a:t>
              </a:r>
              <a:r>
                <a:rPr lang="en-US" sz="1200" b="1" dirty="0">
                  <a:solidFill>
                    <a:schemeClr val="bg1"/>
                  </a:solidFill>
                </a:rPr>
                <a:t> je </a:t>
              </a:r>
              <a:r>
                <a:rPr lang="en-US" sz="1200" b="1" dirty="0" err="1">
                  <a:solidFill>
                    <a:schemeClr val="bg1"/>
                  </a:solidFill>
                </a:rPr>
                <a:t>potrebna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zajednici</a:t>
              </a:r>
              <a:endParaRPr lang="hr-HR" sz="1200" b="1" dirty="0" smtClean="0">
                <a:solidFill>
                  <a:schemeClr val="bg1"/>
                </a:solidFill>
              </a:endParaRPr>
            </a:p>
            <a:p>
              <a:endParaRPr lang="hr-HR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žujak 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8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66188" y="358041"/>
            <a:ext cx="3384376" cy="1835342"/>
            <a:chOff x="5228698" y="367355"/>
            <a:chExt cx="3384376" cy="1835342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953408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vibanj 2019.</a:t>
              </a:r>
            </a:p>
            <a:p>
              <a:pPr marL="0" indent="0">
                <a:buNone/>
              </a:pPr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Posjet globalnoj farmaceutskoj kompaniji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JGL d.d.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16060" y="2931790"/>
            <a:ext cx="3588388" cy="2194048"/>
            <a:chOff x="5214490" y="3286336"/>
            <a:chExt cx="3588388" cy="219404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14490" y="423109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vibanj 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14490" y="3286336"/>
              <a:ext cx="3588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XVIII. </a:t>
              </a:r>
              <a:r>
                <a:rPr lang="hr-HR" altLang="ko-KR" sz="2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motra učeničkih zadruga PGŽ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8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88024" y="1558965"/>
            <a:ext cx="4085196" cy="1958070"/>
          </a:xfrm>
        </p:spPr>
        <p:txBody>
          <a:bodyPr/>
          <a:lstStyle/>
          <a:p>
            <a:r>
              <a:rPr lang="hr-HR" altLang="ko-KR" sz="3200" b="1" dirty="0" smtClean="0">
                <a:solidFill>
                  <a:schemeClr val="bg1"/>
                </a:solidFill>
              </a:rPr>
              <a:t>VIKEND ŠKOLA PODUZETNIŠTVA:</a:t>
            </a:r>
          </a:p>
          <a:p>
            <a:r>
              <a:rPr lang="hr-HR" altLang="ko-KR" sz="3200" b="1" dirty="0" smtClean="0"/>
              <a:t>3D GAME HUB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ravanj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Dvorac Stara Sušica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2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083" y="2464853"/>
            <a:ext cx="1728192" cy="23042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279" y="555526"/>
            <a:ext cx="2433223" cy="1824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" y="555526"/>
            <a:ext cx="2443965" cy="1832974"/>
          </a:xfrm>
          <a:prstGeom prst="rect">
            <a:avLst/>
          </a:prstGeom>
        </p:spPr>
      </p:pic>
      <p:pic>
        <p:nvPicPr>
          <p:cNvPr id="15" name="Picture Placeholder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54" y="547469"/>
            <a:ext cx="1224136" cy="18356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" y="2474658"/>
            <a:ext cx="3096168" cy="23221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599" y="2464852"/>
            <a:ext cx="3046677" cy="2285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841" y="526143"/>
            <a:ext cx="2472399" cy="18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707654"/>
            <a:ext cx="4085196" cy="2308929"/>
          </a:xfrm>
        </p:spPr>
        <p:txBody>
          <a:bodyPr/>
          <a:lstStyle/>
          <a:p>
            <a:r>
              <a:rPr lang="hr-HR" altLang="ko-KR" sz="2400" b="1" dirty="0" smtClean="0"/>
              <a:t>PRIJEM KOD GRADONAČELNIKA ZA POLAZNIKE VIKEND ŠKOLE PODUZETNIŠTVA 3D GAME HUB</a:t>
            </a: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svibanj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Grad Rijeka 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6" y="2605500"/>
            <a:ext cx="3807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6" y="0"/>
            <a:ext cx="3807000" cy="2538000"/>
          </a:xfrm>
        </p:spPr>
      </p:pic>
    </p:spTree>
    <p:extLst>
      <p:ext uri="{BB962C8B-B14F-4D97-AF65-F5344CB8AC3E}">
        <p14:creationId xmlns:p14="http://schemas.microsoft.com/office/powerpoint/2010/main" val="19094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269000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LJETNA</a:t>
            </a:r>
            <a:r>
              <a:rPr lang="hr-HR" altLang="ko-KR" sz="3200" b="1" dirty="0" smtClean="0">
                <a:solidFill>
                  <a:schemeClr val="bg1"/>
                </a:solidFill>
              </a:rPr>
              <a:t> ŠKOLA PODUZETNIŠTVA: 3’R’s LAB</a:t>
            </a:r>
          </a:p>
          <a:p>
            <a:r>
              <a:rPr lang="hr-HR" altLang="ko-KR" sz="3200" b="1" dirty="0" smtClean="0"/>
              <a:t>ANIMIRANOG FILMA</a:t>
            </a:r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– srpanj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Dom mladih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199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</p:spTree>
    <p:extLst>
      <p:ext uri="{BB962C8B-B14F-4D97-AF65-F5344CB8AC3E}">
        <p14:creationId xmlns:p14="http://schemas.microsoft.com/office/powerpoint/2010/main" val="27568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269000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LJETNA</a:t>
            </a:r>
            <a:r>
              <a:rPr lang="hr-HR" altLang="ko-KR" sz="3200" b="1" dirty="0" smtClean="0">
                <a:solidFill>
                  <a:schemeClr val="bg1"/>
                </a:solidFill>
              </a:rPr>
              <a:t> ŠKOLA PODUZETNIŠTVA: 3’R’s LAB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– srpanj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Dom mladih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055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</p:spTree>
    <p:extLst>
      <p:ext uri="{BB962C8B-B14F-4D97-AF65-F5344CB8AC3E}">
        <p14:creationId xmlns:p14="http://schemas.microsoft.com/office/powerpoint/2010/main" val="4044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99992" y="973914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METIS d.d.</a:t>
            </a:r>
          </a:p>
          <a:p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427984" y="50585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Ljetni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055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  <p:sp>
        <p:nvSpPr>
          <p:cNvPr id="3" name="Rectangle 2"/>
          <p:cNvSpPr/>
          <p:nvPr/>
        </p:nvSpPr>
        <p:spPr>
          <a:xfrm>
            <a:off x="4449696" y="278777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ko-KR" sz="1600" b="1" dirty="0" smtClean="0">
                <a:solidFill>
                  <a:schemeClr val="bg1"/>
                </a:solidFill>
                <a:cs typeface="Arial" pitchFamily="34" charset="0"/>
              </a:rPr>
              <a:t>Upoznavanje s djelatnošću gospodarenja otpadom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5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2859782"/>
            <a:ext cx="4572000" cy="504056"/>
          </a:xfrm>
        </p:spPr>
        <p:txBody>
          <a:bodyPr/>
          <a:lstStyle/>
          <a:p>
            <a:pPr lvl="0"/>
            <a:r>
              <a:rPr lang="hr-HR" altLang="ko-KR" sz="2000" dirty="0" smtClean="0"/>
              <a:t>Školska godina 2019./2020.</a:t>
            </a:r>
          </a:p>
          <a:p>
            <a:pPr lvl="0"/>
            <a:r>
              <a:rPr lang="hr-HR" altLang="ko-KR" sz="2000" dirty="0" smtClean="0"/>
              <a:t>Presjek aktivnosti*</a:t>
            </a:r>
            <a:endParaRPr lang="en-US" altLang="ko-KR" sz="2000" dirty="0"/>
          </a:p>
        </p:txBody>
      </p:sp>
      <p:sp>
        <p:nvSpPr>
          <p:cNvPr id="5" name="Oval 4"/>
          <p:cNvSpPr/>
          <p:nvPr/>
        </p:nvSpPr>
        <p:spPr>
          <a:xfrm>
            <a:off x="3484565" y="185167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196600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92" y="1847782"/>
            <a:ext cx="3037944" cy="8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8745" y="4803998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*Zbog okolnosti </a:t>
            </a:r>
            <a:r>
              <a:rPr lang="hr-HR" sz="1000" dirty="0" err="1" smtClean="0"/>
              <a:t>pandemije</a:t>
            </a:r>
            <a:r>
              <a:rPr lang="hr-HR" sz="1000" dirty="0" smtClean="0"/>
              <a:t> Covid-19 program nije realiziran u planiranom opsegu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23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HRT</a:t>
            </a:r>
          </a:p>
          <a:p>
            <a:r>
              <a:rPr lang="hr-HR" altLang="ko-KR" b="1" dirty="0" smtClean="0"/>
              <a:t>Muzej iluzija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1200" dirty="0" smtClean="0">
                  <a:solidFill>
                    <a:schemeClr val="bg1"/>
                  </a:solidFill>
                </a:rPr>
                <a:t>Upoznavanje s radom najveće </a:t>
              </a:r>
            </a:p>
            <a:p>
              <a:pPr marL="0" indent="0">
                <a:buNone/>
              </a:pPr>
              <a:r>
                <a:rPr lang="hr-HR" sz="1200" dirty="0" smtClean="0">
                  <a:solidFill>
                    <a:schemeClr val="bg1"/>
                  </a:solidFill>
                </a:rPr>
                <a:t>nacionalne medijske kuće</a:t>
              </a:r>
            </a:p>
            <a:p>
              <a:pPr marL="0" indent="0">
                <a:buNone/>
              </a:pPr>
              <a:endParaRPr lang="hr-HR" sz="12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hr-HR" sz="1200" dirty="0" err="1" smtClean="0">
                  <a:solidFill>
                    <a:schemeClr val="bg1"/>
                  </a:solidFill>
                </a:rPr>
                <a:t>Case</a:t>
              </a:r>
              <a:r>
                <a:rPr lang="hr-HR" sz="1200" dirty="0" smtClean="0">
                  <a:solidFill>
                    <a:schemeClr val="bg1"/>
                  </a:solidFill>
                </a:rPr>
                <a:t> </a:t>
              </a:r>
              <a:r>
                <a:rPr lang="hr-HR" sz="1200" dirty="0" err="1" smtClean="0">
                  <a:solidFill>
                    <a:schemeClr val="bg1"/>
                  </a:solidFill>
                </a:rPr>
                <a:t>study</a:t>
              </a:r>
              <a:r>
                <a:rPr lang="hr-HR" sz="1200" dirty="0" smtClean="0">
                  <a:solidFill>
                    <a:schemeClr val="bg1"/>
                  </a:solidFill>
                </a:rPr>
                <a:t>: Muzej iluzija</a:t>
              </a:r>
            </a:p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Studijski izlet u Zagreb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tudeni 2019.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823"/>
            <a:ext cx="4499992" cy="25380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13385" y="1971492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5210" y="2807328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20009" y="2371784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6785210" y="3142904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818286" y="3620784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38837" y="3376426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57284" y="2327421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9482" y="2468821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55988" y="3295764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dirty="0" smtClean="0"/>
              <a:t>                   Što rade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30" name="Oval 29"/>
          <p:cNvSpPr/>
          <p:nvPr/>
        </p:nvSpPr>
        <p:spPr>
          <a:xfrm>
            <a:off x="6145968" y="115254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943776" y="294846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7695164" y="279599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7017379" y="16715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608293" y="19588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7150875" y="181756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16"/>
          <p:cNvSpPr/>
          <p:nvPr/>
        </p:nvSpPr>
        <p:spPr>
          <a:xfrm rot="2700000">
            <a:off x="7877798" y="2869422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Parallelogram 15"/>
          <p:cNvSpPr/>
          <p:nvPr/>
        </p:nvSpPr>
        <p:spPr>
          <a:xfrm rot="16200000">
            <a:off x="6266296" y="1244121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Pie 24"/>
          <p:cNvSpPr/>
          <p:nvPr/>
        </p:nvSpPr>
        <p:spPr>
          <a:xfrm>
            <a:off x="5044160" y="306588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5829255" y="2078590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8120811" y="351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4713123" y="37320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4860945" y="3883200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8241515" y="3666231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5665224" y="2407604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5612455" y="2752294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6316864" y="2616797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5460869" y="3235318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6832327" y="3781935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5244845" y="3997960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38751" y="1552057"/>
            <a:ext cx="37291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Stječu osnovna znanja o svijetu poduzetništva i marketingu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Uče poslovno komunicirati i prezentirati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Upoznaju rad uspješnih lokalnih poduzeća kroz organizirane posjete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Dobivaju zadatak/problem od strane poduzeća i predlažu rješenja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Idu na tematske izlete u bliže ili dalje destinacije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‘Udomljavaju’ stručne goste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Posjećuju zanimljiva predavanja i tribine vezane za poduzetništvo, razvoj i inovacije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Osmišljavaju vlastitu poslovnu ideju i razvijaju svoj ‘</a:t>
            </a:r>
            <a:r>
              <a:rPr lang="hr-H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startup</a:t>
            </a: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’ projekt</a:t>
            </a: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6295381" y="3007024"/>
            <a:ext cx="584719" cy="2136476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6037006" y="3189307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118942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err="1" smtClean="0">
                <a:solidFill>
                  <a:schemeClr val="bg1"/>
                </a:solidFill>
              </a:rPr>
              <a:t>Heroes</a:t>
            </a:r>
            <a:r>
              <a:rPr lang="hr-HR" altLang="ko-KR" b="1" dirty="0" smtClean="0">
                <a:solidFill>
                  <a:schemeClr val="bg1"/>
                </a:solidFill>
              </a:rPr>
              <a:t> </a:t>
            </a:r>
            <a:r>
              <a:rPr lang="hr-HR" altLang="ko-KR" b="1" dirty="0" err="1" smtClean="0">
                <a:solidFill>
                  <a:schemeClr val="bg1"/>
                </a:solidFill>
              </a:rPr>
              <a:t>Nearby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uosnivač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voditelj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razvoja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endParaRPr lang="hr-HR" sz="1200" dirty="0" smtClean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en-US" sz="1200" dirty="0" smtClean="0">
                  <a:solidFill>
                    <a:schemeClr val="bg1"/>
                  </a:solidFill>
                </a:rPr>
                <a:t>Heroes </a:t>
              </a:r>
              <a:r>
                <a:rPr lang="en-US" sz="1200" dirty="0">
                  <a:solidFill>
                    <a:schemeClr val="bg1"/>
                  </a:solidFill>
                </a:rPr>
                <a:t>Nearby </a:t>
              </a:r>
              <a:r>
                <a:rPr lang="en-US" sz="1200" dirty="0" err="1">
                  <a:solidFill>
                    <a:schemeClr val="bg1"/>
                  </a:solidFill>
                </a:rPr>
                <a:t>incijative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Gost predavač: Siniša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Necko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rosinac 2019.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err="1" smtClean="0">
                <a:solidFill>
                  <a:schemeClr val="bg1"/>
                </a:solidFill>
              </a:rPr>
              <a:t>Escape</a:t>
            </a:r>
            <a:r>
              <a:rPr lang="hr-HR" altLang="ko-KR" b="1" dirty="0" smtClean="0">
                <a:solidFill>
                  <a:schemeClr val="bg1"/>
                </a:solidFill>
              </a:rPr>
              <a:t> room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Timsko rješavanje problema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08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v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eljača 2020.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52020" y="987574"/>
            <a:ext cx="4085196" cy="3461057"/>
          </a:xfrm>
        </p:spPr>
        <p:txBody>
          <a:bodyPr/>
          <a:lstStyle/>
          <a:p>
            <a:r>
              <a:rPr lang="hr-HR" altLang="ko-KR" sz="3200" b="1" dirty="0" err="1" smtClean="0"/>
              <a:t>Summer</a:t>
            </a:r>
            <a:r>
              <a:rPr lang="hr-HR" altLang="ko-KR" sz="3200" b="1" dirty="0" smtClean="0"/>
              <a:t> </a:t>
            </a:r>
            <a:r>
              <a:rPr lang="hr-HR" altLang="ko-KR" sz="3200" b="1" dirty="0" err="1" smtClean="0"/>
              <a:t>Rinnovation</a:t>
            </a:r>
            <a:endParaRPr lang="hr-HR" altLang="ko-KR" sz="3200" b="1" dirty="0" smtClean="0"/>
          </a:p>
          <a:p>
            <a:r>
              <a:rPr lang="hr-HR" altLang="ko-KR" sz="3200" b="1" dirty="0" err="1" smtClean="0"/>
              <a:t>Lab</a:t>
            </a:r>
            <a:r>
              <a:rPr lang="hr-HR" altLang="ko-KR" sz="3200" b="1" dirty="0" smtClean="0"/>
              <a:t> </a:t>
            </a:r>
          </a:p>
          <a:p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4752020" y="50585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ipanj/srpanj  2020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Ljetni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52020" y="343584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Od ideje do projekta u vrijeme korona </a:t>
            </a:r>
            <a:r>
              <a:rPr lang="hr-HR" sz="1200" b="1" dirty="0" smtClean="0">
                <a:solidFill>
                  <a:schemeClr val="bg1"/>
                </a:solidFill>
              </a:rPr>
              <a:t>virusa</a:t>
            </a:r>
          </a:p>
          <a:p>
            <a:endParaRPr lang="hr-HR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Gost predavač: Dario Zorić, direktor RRA Porin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8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Nagrade i priznanja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41000" y="2149682"/>
            <a:ext cx="3191439" cy="960965"/>
            <a:chOff x="2227884" y="1330362"/>
            <a:chExt cx="2835932" cy="960965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4996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smtClean="0"/>
                <a:t>Nacionalni dobitnik Europske nagrade </a:t>
              </a:r>
              <a:r>
                <a:rPr lang="hr-HR" sz="1200" dirty="0"/>
                <a:t>za </a:t>
              </a:r>
              <a:endParaRPr lang="hr-HR" sz="1200" dirty="0" smtClean="0"/>
            </a:p>
            <a:p>
              <a:r>
                <a:rPr lang="hr-HR" sz="1200" dirty="0" smtClean="0"/>
                <a:t>promicanje </a:t>
              </a:r>
              <a:r>
                <a:rPr lang="hr-HR" sz="1200" dirty="0"/>
                <a:t>poduzetništva 2019. u kategoriji promicanje poduzetničkog duha. 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Nacionalni dobitnik EEPA 2019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09696" y="2169444"/>
            <a:ext cx="3118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Povelja za NAJ akciju 2018.</a:t>
            </a:r>
          </a:p>
          <a:p>
            <a:endParaRPr lang="hr-HR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hr-HR" sz="1200" dirty="0"/>
              <a:t>Vikend školi poduzetništva 2018</a:t>
            </a:r>
            <a:r>
              <a:rPr lang="hr-HR" sz="1200" dirty="0" smtClean="0"/>
              <a:t>.,</a:t>
            </a:r>
          </a:p>
          <a:p>
            <a:r>
              <a:rPr lang="hr-HR" sz="1200" dirty="0" smtClean="0"/>
              <a:t>'Pametni </a:t>
            </a:r>
            <a:r>
              <a:rPr lang="hr-HR" sz="1200" dirty="0"/>
              <a:t>gradovi i umjetna </a:t>
            </a:r>
            <a:endParaRPr lang="hr-HR" sz="1200" dirty="0" smtClean="0"/>
          </a:p>
          <a:p>
            <a:r>
              <a:rPr lang="hr-HR" sz="1200" dirty="0" smtClean="0"/>
              <a:t>inteligencija</a:t>
            </a:r>
            <a:r>
              <a:rPr lang="hr-HR" sz="1200" dirty="0"/>
              <a:t>' dodijeljena je povelja </a:t>
            </a:r>
            <a:r>
              <a:rPr lang="hr-HR" sz="1200" dirty="0" smtClean="0"/>
              <a:t>za</a:t>
            </a:r>
          </a:p>
          <a:p>
            <a:r>
              <a:rPr lang="hr-HR" sz="1200" dirty="0" smtClean="0"/>
              <a:t>NAJ-akciju </a:t>
            </a:r>
            <a:r>
              <a:rPr lang="hr-HR" sz="1200" dirty="0"/>
              <a:t>na </a:t>
            </a:r>
            <a:r>
              <a:rPr lang="hr-HR" sz="1200" dirty="0" smtClean="0"/>
              <a:t>državnoj </a:t>
            </a:r>
            <a:r>
              <a:rPr lang="hr-HR" sz="1200" dirty="0"/>
              <a:t>razini, </a:t>
            </a:r>
            <a:endParaRPr lang="hr-HR" sz="1200" dirty="0" smtClean="0"/>
          </a:p>
          <a:p>
            <a:r>
              <a:rPr lang="hr-HR" sz="1200" dirty="0" smtClean="0"/>
              <a:t>u </a:t>
            </a:r>
            <a:r>
              <a:rPr lang="hr-HR" sz="1200" dirty="0"/>
              <a:t>sklopu akcije </a:t>
            </a:r>
            <a:endParaRPr lang="hr-HR" sz="1200" dirty="0" smtClean="0"/>
          </a:p>
          <a:p>
            <a:r>
              <a:rPr lang="hr-HR" sz="1200" dirty="0" smtClean="0"/>
              <a:t>'Gradovi </a:t>
            </a:r>
            <a:r>
              <a:rPr lang="hr-HR" sz="1200" dirty="0"/>
              <a:t>i općine prijatelji djece' </a:t>
            </a:r>
            <a:endParaRPr lang="hr-HR" sz="1200" dirty="0" smtClean="0"/>
          </a:p>
          <a:p>
            <a:r>
              <a:rPr lang="hr-HR" sz="1200" dirty="0" smtClean="0"/>
              <a:t>koju organizira </a:t>
            </a:r>
            <a:r>
              <a:rPr lang="hr-HR" sz="1200" dirty="0"/>
              <a:t>Savez društava </a:t>
            </a:r>
            <a:endParaRPr lang="hr-HR" sz="1200" dirty="0" smtClean="0"/>
          </a:p>
          <a:p>
            <a:r>
              <a:rPr lang="hr-HR" sz="1200" dirty="0" smtClean="0"/>
              <a:t>Naša </a:t>
            </a:r>
            <a:r>
              <a:rPr lang="hr-HR" sz="1200" dirty="0"/>
              <a:t>djeca Hrvatske. </a:t>
            </a:r>
            <a:endParaRPr lang="en-US" sz="1200" dirty="0"/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672126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71646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ko-KR" b="1" dirty="0" smtClean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930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90248"/>
            <a:ext cx="2376264" cy="678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10647"/>
            <a:ext cx="1242327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994253" y="-1408260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5994255" y="-521431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94255" y="366837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5994255" y="1260703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99292" y="518510"/>
            <a:ext cx="2925036" cy="684773"/>
            <a:chOff x="2299400" y="1781114"/>
            <a:chExt cx="4576856" cy="684773"/>
          </a:xfrm>
        </p:grpSpPr>
        <p:sp>
          <p:nvSpPr>
            <p:cNvPr id="1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Kome je namijenjen?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2299400" y="2050389"/>
              <a:ext cx="4576856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Učenice i učenici 6., 7. i 8. razreda riječkih OŠ</a:t>
              </a:r>
              <a:r>
                <a:rPr lang="en-US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6224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1349073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2237341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313120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직사각형 69"/>
          <p:cNvSpPr/>
          <p:nvPr/>
        </p:nvSpPr>
        <p:spPr>
          <a:xfrm>
            <a:off x="3864468" y="514001"/>
            <a:ext cx="444352" cy="52322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109"/>
          <p:cNvSpPr>
            <a:spLocks noChangeArrowheads="1"/>
          </p:cNvSpPr>
          <p:nvPr/>
        </p:nvSpPr>
        <p:spPr bwMode="auto">
          <a:xfrm>
            <a:off x="3864468" y="140461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B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10"/>
          <p:cNvSpPr>
            <a:spLocks noChangeArrowheads="1"/>
          </p:cNvSpPr>
          <p:nvPr/>
        </p:nvSpPr>
        <p:spPr bwMode="auto">
          <a:xfrm>
            <a:off x="3864468" y="229522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864468" y="318583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7918690" y="714644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8"/>
          <p:cNvGrpSpPr/>
          <p:nvPr/>
        </p:nvGrpSpPr>
        <p:grpSpPr>
          <a:xfrm>
            <a:off x="7918690" y="1601472"/>
            <a:ext cx="283532" cy="143201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7" name="이등변 삼각형 99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00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01"/>
          <p:cNvGrpSpPr/>
          <p:nvPr/>
        </p:nvGrpSpPr>
        <p:grpSpPr>
          <a:xfrm>
            <a:off x="7918690" y="2489740"/>
            <a:ext cx="283532" cy="143201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40" name="이등변 삼각형 102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이등변 삼각형 103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04"/>
          <p:cNvGrpSpPr/>
          <p:nvPr/>
        </p:nvGrpSpPr>
        <p:grpSpPr>
          <a:xfrm>
            <a:off x="7918690" y="3383606"/>
            <a:ext cx="283532" cy="143201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99292" y="1405338"/>
            <a:ext cx="2925036" cy="523191"/>
            <a:chOff x="2299400" y="1781114"/>
            <a:chExt cx="4755184" cy="523191"/>
          </a:xfrm>
        </p:grpSpPr>
        <p:sp>
          <p:nvSpPr>
            <p:cNvPr id="49" name="TextBox 10"/>
            <p:cNvSpPr txBox="1"/>
            <p:nvPr/>
          </p:nvSpPr>
          <p:spPr bwMode="auto">
            <a:xfrm>
              <a:off x="2299400" y="1781114"/>
              <a:ext cx="4755184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Cijena programa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100 kuna/mjesec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9292" y="2293606"/>
            <a:ext cx="2815342" cy="523191"/>
            <a:chOff x="2299400" y="1781114"/>
            <a:chExt cx="4576856" cy="523191"/>
          </a:xfrm>
        </p:grpSpPr>
        <p:sp>
          <p:nvSpPr>
            <p:cNvPr id="52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Kada počinje?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15. listopada 2020.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9291" y="3187472"/>
            <a:ext cx="3602930" cy="523191"/>
            <a:chOff x="2299398" y="1781114"/>
            <a:chExt cx="5857226" cy="523191"/>
          </a:xfrm>
        </p:grpSpPr>
        <p:sp>
          <p:nvSpPr>
            <p:cNvPr id="5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Kako se prijaviti?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2"/>
            <p:cNvSpPr txBox="1"/>
            <p:nvPr/>
          </p:nvSpPr>
          <p:spPr bwMode="auto">
            <a:xfrm>
              <a:off x="2299398" y="2050389"/>
              <a:ext cx="585722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Putem online obrasca na web stranici Doma mladih</a:t>
              </a:r>
              <a:r>
                <a:rPr lang="en-US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483518"/>
            <a:ext cx="2592288" cy="1224136"/>
          </a:xfrm>
        </p:spPr>
        <p:txBody>
          <a:bodyPr/>
          <a:lstStyle/>
          <a:p>
            <a:pPr algn="l"/>
            <a:r>
              <a:rPr lang="hr-HR" altLang="ko-KR" dirty="0" smtClean="0"/>
              <a:t>Osnovne informacije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707653"/>
            <a:ext cx="2592288" cy="1109143"/>
          </a:xfrm>
        </p:spPr>
        <p:txBody>
          <a:bodyPr/>
          <a:lstStyle/>
          <a:p>
            <a:pPr lvl="0"/>
            <a:endParaRPr lang="hr-HR" altLang="ko-KR" dirty="0" smtClean="0">
              <a:latin typeface="+mn-lt"/>
            </a:endParaRPr>
          </a:p>
          <a:p>
            <a:pPr lvl="0"/>
            <a:endParaRPr lang="hr-HR" altLang="ko-KR" dirty="0" smtClean="0">
              <a:latin typeface="+mn-lt"/>
            </a:endParaRPr>
          </a:p>
          <a:p>
            <a:pPr lvl="0"/>
            <a:r>
              <a:rPr lang="hr-HR" altLang="ko-KR" dirty="0" smtClean="0">
                <a:latin typeface="+mn-lt"/>
              </a:rPr>
              <a:t>Cjelogodišnji redovni program 2020.-2021.</a:t>
            </a:r>
          </a:p>
        </p:txBody>
      </p:sp>
      <p:sp>
        <p:nvSpPr>
          <p:cNvPr id="60" name="AutoShape 92"/>
          <p:cNvSpPr>
            <a:spLocks noChangeArrowheads="1"/>
          </p:cNvSpPr>
          <p:nvPr/>
        </p:nvSpPr>
        <p:spPr bwMode="auto">
          <a:xfrm rot="5400000" flipH="1">
            <a:off x="5994255" y="2154189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02469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112"/>
          <p:cNvSpPr>
            <a:spLocks noChangeArrowheads="1"/>
          </p:cNvSpPr>
          <p:nvPr/>
        </p:nvSpPr>
        <p:spPr bwMode="auto">
          <a:xfrm>
            <a:off x="3864468" y="407644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104"/>
          <p:cNvGrpSpPr/>
          <p:nvPr/>
        </p:nvGrpSpPr>
        <p:grpSpPr>
          <a:xfrm>
            <a:off x="7918690" y="4277092"/>
            <a:ext cx="283532" cy="143201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64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87920" y="4080958"/>
            <a:ext cx="3038233" cy="523191"/>
            <a:chOff x="2299400" y="1781114"/>
            <a:chExt cx="4576856" cy="523191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Dinamika programa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Četvrtkom 18.30 – 20.00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61" y="1682386"/>
            <a:ext cx="1327855" cy="6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Dodatne informacije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474363" y="1510875"/>
            <a:ext cx="4102598" cy="553998"/>
            <a:chOff x="1448989" y="1595280"/>
            <a:chExt cx="3028713" cy="553998"/>
          </a:xfrm>
        </p:grpSpPr>
        <p:sp>
          <p:nvSpPr>
            <p:cNvPr id="7" name="TextBox 6"/>
            <p:cNvSpPr txBox="1"/>
            <p:nvPr/>
          </p:nvSpPr>
          <p:spPr>
            <a:xfrm>
              <a:off x="1454023" y="1872279"/>
              <a:ext cx="302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</a:t>
              </a:r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09. listopada 2020.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Trajanje prijava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167580"/>
            <a:ext cx="4102598" cy="553998"/>
            <a:chOff x="1448989" y="1595280"/>
            <a:chExt cx="3028713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1454023" y="1872279"/>
              <a:ext cx="302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 10 (zbog mjera zaštite)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Broj polaznika po grupi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363" y="2776434"/>
            <a:ext cx="4102598" cy="923330"/>
            <a:chOff x="1448989" y="1595280"/>
            <a:chExt cx="3028713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Grad Rijeka – Odjel gradske uprave za poduzetništvo</a:t>
              </a:r>
            </a:p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Dom mladih Rijeka</a:t>
              </a:r>
            </a:p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Voditeljica: Josipa Andrušić, prof.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Inicijativa i organizacija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44" y="3751756"/>
            <a:ext cx="4176464" cy="738664"/>
            <a:chOff x="1448989" y="1595280"/>
            <a:chExt cx="3083244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78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r-HR" altLang="en-US" sz="1200" dirty="0" smtClean="0">
                  <a:cs typeface="Times New Roman" panose="02020603050405020304" pitchFamily="18" charset="0"/>
                  <a:sym typeface="Roboto" charset="0"/>
                </a:rPr>
                <a:t>T  051 227 603</a:t>
              </a:r>
              <a:endParaRPr lang="hr-HR" altLang="en-US" sz="1200" dirty="0">
                <a:cs typeface="Times New Roman" panose="02020603050405020304" pitchFamily="18" charset="0"/>
                <a:sym typeface="Roboto" charset="0"/>
              </a:endParaRPr>
            </a:p>
            <a:p>
              <a:pPr>
                <a:spcBef>
                  <a:spcPct val="0"/>
                </a:spcBef>
              </a:pPr>
              <a:r>
                <a:rPr lang="hr-HR" altLang="en-US" sz="1200" smtClean="0">
                  <a:cs typeface="Times New Roman" panose="02020603050405020304" pitchFamily="18" charset="0"/>
                  <a:sym typeface="Roboto" charset="0"/>
                </a:rPr>
                <a:t>E  info@dom-mladih.hr </a:t>
              </a:r>
              <a:endParaRPr lang="hr-HR" altLang="en-US" sz="1200" dirty="0">
                <a:cs typeface="Times New Roman" panose="02020603050405020304" pitchFamily="18" charset="0"/>
                <a:sym typeface="Robot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Dodatne informacije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42192"/>
            <a:ext cx="1327855" cy="6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48" y="3507854"/>
            <a:ext cx="9144000" cy="576063"/>
          </a:xfrm>
        </p:spPr>
        <p:txBody>
          <a:bodyPr/>
          <a:lstStyle/>
          <a:p>
            <a:r>
              <a:rPr lang="hr-HR" altLang="ko-KR" b="1" dirty="0" smtClean="0"/>
              <a:t>Hvala na pažnji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155926"/>
            <a:ext cx="9144000" cy="792088"/>
          </a:xfrm>
        </p:spPr>
        <p:txBody>
          <a:bodyPr/>
          <a:lstStyle/>
          <a:p>
            <a:pPr lvl="0"/>
            <a:r>
              <a:rPr lang="hr-HR" altLang="ko-KR" sz="1100" dirty="0" smtClean="0"/>
              <a:t>Iva Ribarić, </a:t>
            </a:r>
            <a:r>
              <a:rPr lang="hr-HR" altLang="ko-KR" sz="1100" dirty="0" err="1" smtClean="0"/>
              <a:t>univ</a:t>
            </a:r>
            <a:r>
              <a:rPr lang="hr-HR" altLang="ko-KR" sz="1100" dirty="0" smtClean="0"/>
              <a:t>. </a:t>
            </a:r>
            <a:r>
              <a:rPr lang="hr-HR" altLang="ko-KR" sz="1100" dirty="0" err="1"/>
              <a:t>s</a:t>
            </a:r>
            <a:r>
              <a:rPr lang="hr-HR" altLang="ko-KR" sz="1100" dirty="0" err="1" smtClean="0"/>
              <a:t>pec</a:t>
            </a:r>
            <a:r>
              <a:rPr lang="hr-HR" altLang="ko-KR" sz="1100" dirty="0" smtClean="0"/>
              <a:t>. </a:t>
            </a:r>
            <a:r>
              <a:rPr lang="hr-HR" altLang="ko-KR" sz="1100" dirty="0" err="1"/>
              <a:t>o</a:t>
            </a:r>
            <a:r>
              <a:rPr lang="hr-HR" altLang="ko-KR" sz="1100" dirty="0" err="1" smtClean="0"/>
              <a:t>ec</a:t>
            </a:r>
            <a:r>
              <a:rPr lang="hr-HR" altLang="ko-KR" sz="1100" dirty="0" smtClean="0"/>
              <a:t>.</a:t>
            </a:r>
          </a:p>
          <a:p>
            <a:pPr lvl="0"/>
            <a:r>
              <a:rPr lang="hr-HR" altLang="ko-KR" sz="1100" dirty="0" smtClean="0"/>
              <a:t>Grad Rijeka – Odjel gradske uprave za poduzetništvo</a:t>
            </a:r>
          </a:p>
          <a:p>
            <a:pPr lvl="0"/>
            <a:r>
              <a:rPr lang="hr-HR" altLang="ko-KR" sz="1100" dirty="0" smtClean="0"/>
              <a:t>iva.ribaric@rijeka.hr</a:t>
            </a:r>
            <a:endParaRPr lang="en-US" altLang="ko-K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787774"/>
            <a:ext cx="1029952" cy="51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" y="2619383"/>
            <a:ext cx="575784" cy="6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dirty="0" smtClean="0"/>
              <a:t>			Tko su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4849012" y="16584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5848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29542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849012" y="329542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7112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3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400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400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32669" y="1451194"/>
            <a:ext cx="2932815" cy="1292662"/>
            <a:chOff x="1448989" y="1595280"/>
            <a:chExt cx="3030085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1454023" y="1872279"/>
              <a:ext cx="3023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uče istraživati, analizirati, zaključivati i riješiti problem. Najprije se upoznaju s procesom, a onda to znanje primjene na problemu stvarnog poduzeća.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Gen-RI-</a:t>
              </a:r>
              <a:r>
                <a:rPr lang="hr-HR" altLang="ko-KR" sz="1200" b="1" dirty="0" err="1" smtClean="0">
                  <a:solidFill>
                    <a:schemeClr val="accent3"/>
                  </a:solidFill>
                  <a:cs typeface="Arial" pitchFamily="34" charset="0"/>
                </a:rPr>
                <a:t>jalci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2388" y="3088134"/>
            <a:ext cx="2932815" cy="1107996"/>
            <a:chOff x="1448989" y="1595280"/>
            <a:chExt cx="3030085" cy="1107996"/>
          </a:xfrm>
        </p:grpSpPr>
        <p:sp>
          <p:nvSpPr>
            <p:cNvPr id="20" name="TextBox 19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Od ideje do pokretanja posla –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znaju o čemu sve moraju misliti kada svoje inovativne ideje i rješenja provode u stvarnost.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Najmlađi </a:t>
              </a:r>
              <a:r>
                <a:rPr lang="hr-HR" altLang="ko-KR" sz="1200" b="1" dirty="0" err="1" smtClean="0">
                  <a:solidFill>
                    <a:schemeClr val="accent4"/>
                  </a:solidFill>
                  <a:cs typeface="Arial" pitchFamily="34" charset="0"/>
                </a:rPr>
                <a:t>startupovci</a:t>
              </a:r>
              <a:r>
                <a:rPr lang="hr-H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 u gradu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56236" y="1449650"/>
            <a:ext cx="2932815" cy="923330"/>
            <a:chOff x="1448989" y="1595280"/>
            <a:chExt cx="3030085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Novi izazovi zahtijevaju nova rješenja. Mladi, kreativni umovi brzo proizvode sjajne i još neviđene ideje.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Ambasadori inovacija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05955" y="3086590"/>
            <a:ext cx="2932815" cy="923330"/>
            <a:chOff x="1448989" y="1595280"/>
            <a:chExt cx="3030085" cy="923330"/>
          </a:xfrm>
        </p:grpSpPr>
        <p:sp>
          <p:nvSpPr>
            <p:cNvPr id="29" name="TextBox 28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mogu što drugi misle da se ne može. Oni su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superjunaci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pametnog grada koji se usude pokušati.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Projektanti budućnosti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118942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sz="2400" dirty="0" smtClean="0"/>
              <a:t>     	Koje </a:t>
            </a:r>
            <a:r>
              <a:rPr lang="hr-HR" altLang="ko-KR" sz="2400" dirty="0"/>
              <a:t>vrijednosti i vještine promiču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5" name="Group 4"/>
          <p:cNvGrpSpPr/>
          <p:nvPr/>
        </p:nvGrpSpPr>
        <p:grpSpPr>
          <a:xfrm rot="18900000">
            <a:off x="2803378" y="2864900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7594" y="1944984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9367" y="3649050"/>
            <a:ext cx="2949954" cy="841698"/>
            <a:chOff x="2551705" y="4283314"/>
            <a:chExt cx="2357003" cy="841698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478681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Drugačiji pristup problemu i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out-of-the-box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razmišljanje otvaraju put stvaralačkom </a:t>
              </a:r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potencijalu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5"/>
                  </a:solidFill>
                  <a:cs typeface="Arial" pitchFamily="34" charset="0"/>
                </a:rPr>
                <a:t>Kreativnost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5706" y="2022975"/>
            <a:ext cx="2949953" cy="858697"/>
            <a:chOff x="2541686" y="4283314"/>
            <a:chExt cx="2357002" cy="858697"/>
          </a:xfrm>
        </p:grpSpPr>
        <p:sp>
          <p:nvSpPr>
            <p:cNvPr id="24" name="TextBox 23"/>
            <p:cNvSpPr txBox="1"/>
            <p:nvPr/>
          </p:nvSpPr>
          <p:spPr>
            <a:xfrm>
              <a:off x="2541686" y="4680346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Odvažnost, inicijativa, sagledavanje prepreka i posljedica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Prepoznavanje rizika i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  <a:p>
              <a:r>
                <a:rPr lang="hr-HR" altLang="ko-KR" sz="1200" b="1" dirty="0">
                  <a:solidFill>
                    <a:schemeClr val="accent2"/>
                  </a:solidFill>
                  <a:cs typeface="Arial" pitchFamily="34" charset="0"/>
                </a:rPr>
                <a:t>prihvaćanje neuspjeha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6439" y="982240"/>
            <a:ext cx="2949954" cy="841698"/>
            <a:chOff x="2551705" y="4283314"/>
            <a:chExt cx="2357003" cy="841698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Rad u timu potiče razvoj tolerancije, samokontrole i uvažavanja tuđeg mišljenja.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1"/>
                  </a:solidFill>
                  <a:cs typeface="Arial" pitchFamily="34" charset="0"/>
                </a:rPr>
                <a:t>Timski rad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9999" y="3649050"/>
            <a:ext cx="3050778" cy="657032"/>
            <a:chOff x="2551705" y="4283314"/>
            <a:chExt cx="2357003" cy="65703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Bez ‘vanjskih’ intervencija stvarati rješenja i stati iza svojih odluka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b="1" dirty="0">
                  <a:solidFill>
                    <a:schemeClr val="accent3"/>
                  </a:solidFill>
                  <a:cs typeface="Arial" pitchFamily="34" charset="0"/>
                </a:rPr>
                <a:t>Samostalnost i odgovornost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000" y="2058734"/>
            <a:ext cx="2898536" cy="657032"/>
            <a:chOff x="2551705" y="4283314"/>
            <a:chExt cx="2357003" cy="65703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Osvijestiti vlastite prednosti, talente i sposobnosti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b="1" dirty="0">
                  <a:solidFill>
                    <a:schemeClr val="accent4"/>
                  </a:solidFill>
                  <a:cs typeface="Arial" pitchFamily="34" charset="0"/>
                </a:rPr>
                <a:t>Samopouzdanje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204" y="14400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Tri programska pravca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76" name="Group 75"/>
          <p:cNvGrpSpPr/>
          <p:nvPr/>
        </p:nvGrpSpPr>
        <p:grpSpPr>
          <a:xfrm>
            <a:off x="3059832" y="3745823"/>
            <a:ext cx="1728192" cy="925583"/>
            <a:chOff x="3779911" y="3327771"/>
            <a:chExt cx="1584177" cy="925583"/>
          </a:xfrm>
        </p:grpSpPr>
        <p:sp>
          <p:nvSpPr>
            <p:cNvPr id="7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Redovni program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Cjelogodišnji radionički program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46664" y="3708256"/>
            <a:ext cx="1800002" cy="1002970"/>
            <a:chOff x="3738478" y="3311214"/>
            <a:chExt cx="1650003" cy="988306"/>
          </a:xfrm>
          <a:solidFill>
            <a:srgbClr val="00FF00"/>
          </a:solidFill>
        </p:grpSpPr>
        <p:sp>
          <p:nvSpPr>
            <p:cNvPr id="81" name="Text Placeholder 17"/>
            <p:cNvSpPr txBox="1">
              <a:spLocks/>
            </p:cNvSpPr>
            <p:nvPr/>
          </p:nvSpPr>
          <p:spPr>
            <a:xfrm>
              <a:off x="3738478" y="3311214"/>
              <a:ext cx="1650003" cy="480475"/>
            </a:xfrm>
            <a:prstGeom prst="rect">
              <a:avLst/>
            </a:prstGeom>
            <a:grpFill/>
            <a:ln>
              <a:solidFill>
                <a:srgbClr val="00FF00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200" b="1" dirty="0" smtClean="0">
                  <a:solidFill>
                    <a:schemeClr val="bg1"/>
                  </a:solidFill>
                  <a:cs typeface="Arial" pitchFamily="34" charset="0"/>
                </a:rPr>
                <a:t>Vikend škola </a:t>
              </a:r>
            </a:p>
            <a:p>
              <a:pPr marL="0" indent="0" algn="ctr">
                <a:buNone/>
              </a:pPr>
              <a:r>
                <a:rPr lang="hr-HR" sz="1200" b="1" dirty="0" smtClean="0">
                  <a:solidFill>
                    <a:schemeClr val="bg1"/>
                  </a:solidFill>
                  <a:cs typeface="Arial" pitchFamily="34" charset="0"/>
                </a:rPr>
                <a:t>poduzetništva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39230" y="3791689"/>
              <a:ext cx="1649249" cy="507831"/>
            </a:xfrm>
            <a:prstGeom prst="rect">
              <a:avLst/>
            </a:prstGeom>
            <a:grpFill/>
            <a:ln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900" b="1" dirty="0" smtClean="0">
                  <a:solidFill>
                    <a:schemeClr val="bg1"/>
                  </a:solidFill>
                  <a:cs typeface="Arial" pitchFamily="34" charset="0"/>
                </a:rPr>
                <a:t>Tematski vikend u dvorcu Stara Sušica, obično u travnju</a:t>
              </a:r>
              <a:endParaRPr lang="en-US" altLang="ko-KR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22252" y="3855158"/>
            <a:ext cx="1728192" cy="785470"/>
            <a:chOff x="3779911" y="3437106"/>
            <a:chExt cx="1584177" cy="785470"/>
          </a:xfrm>
        </p:grpSpPr>
        <p:sp>
          <p:nvSpPr>
            <p:cNvPr id="85" name="Text Placeholder 17"/>
            <p:cNvSpPr txBox="1">
              <a:spLocks/>
            </p:cNvSpPr>
            <p:nvPr/>
          </p:nvSpPr>
          <p:spPr>
            <a:xfrm>
              <a:off x="3779911" y="3437106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Summer</a:t>
              </a: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RInnovation</a:t>
              </a: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Lab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79911" y="3791689"/>
              <a:ext cx="15841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1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vakodnevne radionice tijekom tri tjedna </a:t>
              </a:r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7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2859782"/>
            <a:ext cx="4572000" cy="504056"/>
          </a:xfrm>
        </p:spPr>
        <p:txBody>
          <a:bodyPr/>
          <a:lstStyle/>
          <a:p>
            <a:pPr lvl="0"/>
            <a:r>
              <a:rPr lang="hr-HR" altLang="ko-KR" sz="2000" dirty="0" smtClean="0"/>
              <a:t>Školska godina 2018./2019.</a:t>
            </a:r>
          </a:p>
          <a:p>
            <a:pPr lvl="0"/>
            <a:r>
              <a:rPr lang="hr-HR" altLang="ko-KR" sz="2000" dirty="0" smtClean="0"/>
              <a:t>Presjek aktivnosti</a:t>
            </a:r>
            <a:endParaRPr lang="en-US" altLang="ko-KR" sz="2000" dirty="0"/>
          </a:p>
        </p:txBody>
      </p:sp>
      <p:sp>
        <p:nvSpPr>
          <p:cNvPr id="5" name="Oval 4"/>
          <p:cNvSpPr/>
          <p:nvPr/>
        </p:nvSpPr>
        <p:spPr>
          <a:xfrm>
            <a:off x="3484565" y="185167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196600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92" y="1847782"/>
            <a:ext cx="3037944" cy="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Sajam </a:t>
            </a:r>
            <a:r>
              <a:rPr lang="hr-HR" altLang="ko-KR" b="1" dirty="0" err="1" smtClean="0">
                <a:solidFill>
                  <a:schemeClr val="bg1"/>
                </a:solidFill>
              </a:rPr>
              <a:t>InfoGamer</a:t>
            </a:r>
            <a:endParaRPr lang="hr-HR" altLang="ko-KR" b="1" dirty="0" smtClean="0">
              <a:solidFill>
                <a:schemeClr val="bg1"/>
              </a:solidFill>
            </a:endParaRPr>
          </a:p>
          <a:p>
            <a:r>
              <a:rPr lang="hr-HR" altLang="ko-KR" b="1" dirty="0" smtClean="0"/>
              <a:t>Zagreb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58804" y="38353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tudeni 2018.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redovni 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58804" y="3236003"/>
            <a:ext cx="368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Sajam </a:t>
            </a:r>
            <a:r>
              <a:rPr lang="hr-HR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gaming</a:t>
            </a:r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 industrije </a:t>
            </a:r>
          </a:p>
          <a:p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na Zagrebačkom velesajmu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HNK Rijeka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su prilikom posjeta dobili prvi zadatak: osmisliti 5 </a:t>
              </a: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brendiranih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proizvoda za novu web trgovinu kluba.</a:t>
              </a:r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hr-HR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Posjet s obilaskom kompleksa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Rujevica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rosinac 2018.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4Look Centar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148064" y="38353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v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eljača 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058804" y="311135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Upoznavanje s radom malog </a:t>
              </a:r>
            </a:p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riječkog poduzetnika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819</Words>
  <Application>Microsoft Office PowerPoint</Application>
  <PresentationFormat>On-screen Show (16:9)</PresentationFormat>
  <Paragraphs>206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Unicode MS</vt:lpstr>
      <vt:lpstr>맑은 고딕</vt:lpstr>
      <vt:lpstr>Arial</vt:lpstr>
      <vt:lpstr>Arial Black</vt:lpstr>
      <vt:lpstr>Cambria Math</vt:lpstr>
      <vt:lpstr>Roboto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Snježana</cp:lastModifiedBy>
  <cp:revision>155</cp:revision>
  <dcterms:created xsi:type="dcterms:W3CDTF">2016-12-05T23:26:54Z</dcterms:created>
  <dcterms:modified xsi:type="dcterms:W3CDTF">2020-10-05T07:30:33Z</dcterms:modified>
</cp:coreProperties>
</file>